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9"/>
  </p:notesMasterIdLst>
  <p:sldIdLst>
    <p:sldId id="265" r:id="rId2"/>
    <p:sldId id="257" r:id="rId3"/>
    <p:sldId id="292" r:id="rId4"/>
    <p:sldId id="325" r:id="rId5"/>
    <p:sldId id="326" r:id="rId6"/>
    <p:sldId id="327" r:id="rId7"/>
    <p:sldId id="266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E6E6E6"/>
    <a:srgbClr val="7F7F7F"/>
    <a:srgbClr val="2E75B6"/>
    <a:srgbClr val="F97803"/>
    <a:srgbClr val="E7E7E7"/>
    <a:srgbClr val="FF9933"/>
    <a:srgbClr val="335A7F"/>
    <a:srgbClr val="05A3A3"/>
    <a:srgbClr val="0193CF"/>
    <a:srgbClr val="E96D7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88E30E-6D99-DC83-0827-E627EAE62768}" v="39" dt="2022-03-15T03:53:58.0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32" autoAdjust="0"/>
    <p:restoredTop sz="98828" autoAdjust="0"/>
  </p:normalViewPr>
  <p:slideViewPr>
    <p:cSldViewPr snapToGrid="0">
      <p:cViewPr>
        <p:scale>
          <a:sx n="68" d="100"/>
          <a:sy n="68" d="100"/>
        </p:scale>
        <p:origin x="-822" y="-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Гость" userId="S::urn:spo:anon#5066f3ac89c826f7c843260ba8eae6fa64461aa3f5bd6874017043bcfca60527::" providerId="AD" clId="Web-{4C88E30E-6D99-DC83-0827-E627EAE62768}"/>
    <pc:docChg chg="modSld">
      <pc:chgData name="Гость" userId="S::urn:spo:anon#5066f3ac89c826f7c843260ba8eae6fa64461aa3f5bd6874017043bcfca60527::" providerId="AD" clId="Web-{4C88E30E-6D99-DC83-0827-E627EAE62768}" dt="2022-03-15T03:53:58.015" v="18" actId="20577"/>
      <pc:docMkLst>
        <pc:docMk/>
      </pc:docMkLst>
      <pc:sldChg chg="modSp">
        <pc:chgData name="Гость" userId="S::urn:spo:anon#5066f3ac89c826f7c843260ba8eae6fa64461aa3f5bd6874017043bcfca60527::" providerId="AD" clId="Web-{4C88E30E-6D99-DC83-0827-E627EAE62768}" dt="2022-03-15T03:33:52.760" v="10" actId="20577"/>
        <pc:sldMkLst>
          <pc:docMk/>
          <pc:sldMk cId="57786342" sldId="292"/>
        </pc:sldMkLst>
        <pc:spChg chg="mod">
          <ac:chgData name="Гость" userId="S::urn:spo:anon#5066f3ac89c826f7c843260ba8eae6fa64461aa3f5bd6874017043bcfca60527::" providerId="AD" clId="Web-{4C88E30E-6D99-DC83-0827-E627EAE62768}" dt="2022-03-15T03:33:52.760" v="10" actId="20577"/>
          <ac:spMkLst>
            <pc:docMk/>
            <pc:sldMk cId="57786342" sldId="292"/>
            <ac:spMk id="7" creationId="{210338A0-9EB8-4CC1-A899-30813D023257}"/>
          </ac:spMkLst>
        </pc:spChg>
        <pc:spChg chg="mod">
          <ac:chgData name="Гость" userId="S::urn:spo:anon#5066f3ac89c826f7c843260ba8eae6fa64461aa3f5bd6874017043bcfca60527::" providerId="AD" clId="Web-{4C88E30E-6D99-DC83-0827-E627EAE62768}" dt="2022-03-15T03:33:24.962" v="7" actId="20577"/>
          <ac:spMkLst>
            <pc:docMk/>
            <pc:sldMk cId="57786342" sldId="292"/>
            <ac:spMk id="25" creationId="{A7E6EDDB-F7D9-4D8B-8D2F-E85A2021EEE7}"/>
          </ac:spMkLst>
        </pc:spChg>
      </pc:sldChg>
      <pc:sldChg chg="modSp">
        <pc:chgData name="Гость" userId="S::urn:spo:anon#5066f3ac89c826f7c843260ba8eae6fa64461aa3f5bd6874017043bcfca60527::" providerId="AD" clId="Web-{4C88E30E-6D99-DC83-0827-E627EAE62768}" dt="2022-03-15T03:53:58.015" v="18" actId="20577"/>
        <pc:sldMkLst>
          <pc:docMk/>
          <pc:sldMk cId="4166014773" sldId="325"/>
        </pc:sldMkLst>
        <pc:spChg chg="mod">
          <ac:chgData name="Гость" userId="S::urn:spo:anon#5066f3ac89c826f7c843260ba8eae6fa64461aa3f5bd6874017043bcfca60527::" providerId="AD" clId="Web-{4C88E30E-6D99-DC83-0827-E627EAE62768}" dt="2022-03-15T03:51:26.819" v="16" actId="20577"/>
          <ac:spMkLst>
            <pc:docMk/>
            <pc:sldMk cId="4166014773" sldId="325"/>
            <ac:spMk id="31" creationId="{A26E45F3-0FFC-475B-8109-6C3DF327FBFF}"/>
          </ac:spMkLst>
        </pc:spChg>
        <pc:spChg chg="mod">
          <ac:chgData name="Гость" userId="S::urn:spo:anon#5066f3ac89c826f7c843260ba8eae6fa64461aa3f5bd6874017043bcfca60527::" providerId="AD" clId="Web-{4C88E30E-6D99-DC83-0827-E627EAE62768}" dt="2022-03-15T03:53:58.015" v="18" actId="20577"/>
          <ac:spMkLst>
            <pc:docMk/>
            <pc:sldMk cId="4166014773" sldId="325"/>
            <ac:spMk id="46" creationId="{251312F2-9932-4457-AE9C-419A02451C6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497789-EAFD-462F-998F-99485C9B23B6}" type="datetimeFigureOut">
              <a:rPr lang="ru-RU" smtClean="0"/>
              <a:pPr/>
              <a:t>06.03.2025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5C2CC7-B150-4681-9CBC-7FD30540E23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91011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CBCA-69FC-470C-AEBD-DC2E203F9439}" type="datetimeFigureOut">
              <a:rPr lang="ru-RU" smtClean="0"/>
              <a:pPr/>
              <a:t>06.03.2025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C902-6699-425A-AC25-0824B44DCF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6620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CBCA-69FC-470C-AEBD-DC2E203F9439}" type="datetimeFigureOut">
              <a:rPr lang="ru-RU" smtClean="0"/>
              <a:pPr/>
              <a:t>06.03.2025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C902-6699-425A-AC25-0824B44DCF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18548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CBCA-69FC-470C-AEBD-DC2E203F9439}" type="datetimeFigureOut">
              <a:rPr lang="ru-RU" smtClean="0"/>
              <a:pPr/>
              <a:t>06.03.2025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C902-6699-425A-AC25-0824B44DCF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04199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CBCA-69FC-470C-AEBD-DC2E203F9439}" type="datetimeFigureOut">
              <a:rPr lang="ru-RU" smtClean="0"/>
              <a:pPr/>
              <a:t>06.03.2025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C902-6699-425A-AC25-0824B44DCF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88330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CBCA-69FC-470C-AEBD-DC2E203F9439}" type="datetimeFigureOut">
              <a:rPr lang="ru-RU" smtClean="0"/>
              <a:pPr/>
              <a:t>06.03.2025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C902-6699-425A-AC25-0824B44DCF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15173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CBCA-69FC-470C-AEBD-DC2E203F9439}" type="datetimeFigureOut">
              <a:rPr lang="ru-RU" smtClean="0"/>
              <a:pPr/>
              <a:t>06.03.2025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C902-6699-425A-AC25-0824B44DCF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4751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CBCA-69FC-470C-AEBD-DC2E203F9439}" type="datetimeFigureOut">
              <a:rPr lang="ru-RU" smtClean="0"/>
              <a:pPr/>
              <a:t>06.03.2025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C902-6699-425A-AC25-0824B44DCF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22752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CBCA-69FC-470C-AEBD-DC2E203F9439}" type="datetimeFigureOut">
              <a:rPr lang="ru-RU" smtClean="0"/>
              <a:pPr/>
              <a:t>06.03.2025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C902-6699-425A-AC25-0824B44DCF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23185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CBCA-69FC-470C-AEBD-DC2E203F9439}" type="datetimeFigureOut">
              <a:rPr lang="ru-RU" smtClean="0"/>
              <a:pPr/>
              <a:t>06.03.2025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C902-6699-425A-AC25-0824B44DCF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42208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CBCA-69FC-470C-AEBD-DC2E203F9439}" type="datetimeFigureOut">
              <a:rPr lang="ru-RU" smtClean="0"/>
              <a:pPr/>
              <a:t>06.03.2025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C902-6699-425A-AC25-0824B44DCF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43935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CBCA-69FC-470C-AEBD-DC2E203F9439}" type="datetimeFigureOut">
              <a:rPr lang="ru-RU" smtClean="0"/>
              <a:pPr/>
              <a:t>06.03.2025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C902-6699-425A-AC25-0824B44DCF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56228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4CBCA-69FC-470C-AEBD-DC2E203F9439}" type="datetimeFigureOut">
              <a:rPr lang="ru-RU" smtClean="0"/>
              <a:pPr/>
              <a:t>06.03.2025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FC902-6699-425A-AC25-0824B44DCF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01621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microsoft.com/office/2007/relationships/hdphoto" Target="../media/hdphoto1.wdp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2286000" cy="44086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3037122" y="1324049"/>
            <a:ext cx="7970228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3037122" y="5350325"/>
            <a:ext cx="7970228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0" y="4653680"/>
            <a:ext cx="2286000" cy="220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4408640"/>
            <a:ext cx="2286000" cy="24504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101448" y="4078138"/>
            <a:ext cx="7817307" cy="115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1600" b="1" dirty="0" smtClean="0">
                <a:solidFill>
                  <a:schemeClr val="accent1"/>
                </a:solidFill>
                <a:latin typeface="Times New Roman"/>
                <a:ea typeface="Calibri"/>
                <a:cs typeface="Times New Roman"/>
              </a:rPr>
              <a:t>МЕКТЕПКЕ ДЕЙІНГІ ҰЙЫМДАРДАҒЫ ОҚУ-ТӘРБИЕ ПРОЦЕСІН ПСИХОЛОГИЯЛЫҚ-ПЕДАГОГИКАЛЫҚ СҮЙЕМЕЛДЕУ.</a:t>
            </a:r>
            <a:endParaRPr lang="ru-RU" sz="1200" b="1" dirty="0" smtClean="0">
              <a:solidFill>
                <a:schemeClr val="accent1"/>
              </a:solidFill>
              <a:ea typeface="Calibri"/>
              <a:cs typeface="Times New Roman"/>
            </a:endParaRPr>
          </a:p>
          <a:p>
            <a:r>
              <a:rPr lang="kk-KZ" sz="1600" b="1" dirty="0" smtClean="0">
                <a:solidFill>
                  <a:schemeClr val="accent1"/>
                </a:solidFill>
                <a:latin typeface="Times New Roman"/>
                <a:ea typeface="Calibri"/>
              </a:rPr>
              <a:t>ӨЗЕКТІ ТАЛАПТАР МЕН ӘЛЕУМЕТТІК ӨЗГЕРІСТЕР ЖАҒДАЙЫНДА БАЛАЛАРДЫҢ МЕНТАЛЬДЫ (ПСИХИКАЛЫҚ) САУЛЫҒЫ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 Light" panose="020F0302020204030204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33020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64459" y="3213363"/>
            <a:ext cx="7934705" cy="2643740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0886" y="3031030"/>
            <a:ext cx="2837378" cy="340006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МІНДЕТТЕРІ: 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590" y="3753758"/>
            <a:ext cx="626556" cy="675369"/>
          </a:xfrm>
          <a:prstGeom prst="rect">
            <a:avLst/>
          </a:prstGeom>
        </p:spPr>
      </p:pic>
      <p:sp>
        <p:nvSpPr>
          <p:cNvPr id="6" name="Объект 2"/>
          <p:cNvSpPr txBox="1">
            <a:spLocks/>
          </p:cNvSpPr>
          <p:nvPr/>
        </p:nvSpPr>
        <p:spPr>
          <a:xfrm>
            <a:off x="2859575" y="3642865"/>
            <a:ext cx="7786376" cy="214833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sz="1600" dirty="0" smtClean="0"/>
              <a:t>1. Мектеп жасына дейінгі балалардың психикалық даму ерекшеліктері және педагогикалық процесті психологиялық-педагогикалық сүйемелдеу;</a:t>
            </a:r>
            <a:endParaRPr lang="ru-RU" sz="1600" dirty="0" smtClean="0"/>
          </a:p>
          <a:p>
            <a:r>
              <a:rPr lang="kk-KZ" sz="1600" dirty="0" smtClean="0"/>
              <a:t>2. Мектепке дейінгі ұйым жағдайында ерекше білім беру қажеттілігі бар тәрбиеленушілерді психологиялық-педагогикалық сүйемелдеуі;</a:t>
            </a:r>
            <a:endParaRPr lang="ru-RU" sz="1600" dirty="0" smtClean="0"/>
          </a:p>
          <a:p>
            <a:r>
              <a:rPr lang="kk-KZ" sz="1600" dirty="0" smtClean="0"/>
              <a:t>3. Балалардың психикалық денсаулығын қорғауға, нығайтуға және алдын алуға ықпал ету.</a:t>
            </a:r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664459" y="1357298"/>
            <a:ext cx="7934705" cy="1296140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40886" y="1174964"/>
            <a:ext cx="2837378" cy="340006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1600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МАҚСАТЫ</a:t>
            </a:r>
            <a:r>
              <a:rPr kumimoji="0" lang="kk-KZ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: 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59574" y="1544367"/>
            <a:ext cx="77395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dirty="0" smtClean="0"/>
              <a:t>Балаларды табысты оқыту және дамыту үшін әлеуметтік-психологиялық және педагогикалық жағдайлар жасау, олардың ментальді денсаулығын сақтау және нығайту негізгі мақсат болып табылады.</a:t>
            </a:r>
            <a:endParaRPr lang="ru-RU" sz="1600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635" y="1892562"/>
            <a:ext cx="536005" cy="537099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7FE5D44F-188D-4B8E-BDA2-33D7306BDDA5}"/>
              </a:ext>
            </a:extLst>
          </p:cNvPr>
          <p:cNvSpPr/>
          <p:nvPr/>
        </p:nvSpPr>
        <p:spPr>
          <a:xfrm>
            <a:off x="0" y="1"/>
            <a:ext cx="12192000" cy="702610"/>
          </a:xfrm>
          <a:prstGeom prst="rect">
            <a:avLst/>
          </a:prstGeom>
          <a:solidFill>
            <a:srgbClr val="5B9BD5">
              <a:lumMod val="75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swald" panose="02000803000000000000" pitchFamily="2" charset="-52"/>
                <a:ea typeface="+mn-ea"/>
                <a:cs typeface="Arial" panose="020B0604020202020204" pitchFamily="34" charset="0"/>
              </a:rPr>
              <a:t>МАҚСАТЫ</a:t>
            </a:r>
            <a:r>
              <a:rPr kumimoji="0" lang="kk-KZ" sz="18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swald" panose="02000803000000000000" pitchFamily="2" charset="-52"/>
                <a:ea typeface="+mn-ea"/>
                <a:cs typeface="Arial" panose="020B0604020202020204" pitchFamily="34" charset="0"/>
              </a:rPr>
              <a:t> МЕН МІНДЕТІ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swald" panose="02000803000000000000" pitchFamily="2" charset="-52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72309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7FE5D44F-188D-4B8E-BDA2-33D7306BDDA5}"/>
              </a:ext>
            </a:extLst>
          </p:cNvPr>
          <p:cNvSpPr/>
          <p:nvPr/>
        </p:nvSpPr>
        <p:spPr>
          <a:xfrm>
            <a:off x="0" y="1"/>
            <a:ext cx="12192000" cy="702610"/>
          </a:xfrm>
          <a:prstGeom prst="rect">
            <a:avLst/>
          </a:prstGeom>
          <a:solidFill>
            <a:srgbClr val="5B9BD5">
              <a:lumMod val="75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lvl="0" algn="ctr">
              <a:defRPr/>
            </a:pPr>
            <a:r>
              <a:rPr lang="ru-RU" dirty="0">
                <a:solidFill>
                  <a:prstClr val="white"/>
                </a:solidFill>
                <a:latin typeface="Oswald" panose="02000803000000000000" pitchFamily="2" charset="-52"/>
                <a:cs typeface="Arial" panose="020B0604020202020204" pitchFamily="34" charset="0"/>
              </a:rPr>
              <a:t>МЕКТЕПКЕ ДЕЙІНГІ </a:t>
            </a:r>
            <a:r>
              <a:rPr lang="ru-RU" dirty="0" smtClean="0">
                <a:solidFill>
                  <a:prstClr val="white"/>
                </a:solidFill>
                <a:latin typeface="Oswald" panose="02000803000000000000" pitchFamily="2" charset="-52"/>
                <a:cs typeface="Arial" panose="020B0604020202020204" pitchFamily="34" charset="0"/>
              </a:rPr>
              <a:t>ТӘРБИЕЛЕУ </a:t>
            </a:r>
            <a:r>
              <a:rPr lang="ru-RU" dirty="0">
                <a:solidFill>
                  <a:prstClr val="white"/>
                </a:solidFill>
                <a:latin typeface="Oswald" panose="02000803000000000000" pitchFamily="2" charset="-52"/>
                <a:cs typeface="Arial" panose="020B0604020202020204" pitchFamily="34" charset="0"/>
              </a:rPr>
              <a:t>МЕН ОҚЫТУДЫ ДАМЫТУ МОДЕЛІ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210338A0-9EB8-4CC1-A899-30813D023257}"/>
              </a:ext>
            </a:extLst>
          </p:cNvPr>
          <p:cNvSpPr/>
          <p:nvPr/>
        </p:nvSpPr>
        <p:spPr>
          <a:xfrm>
            <a:off x="1900206" y="950497"/>
            <a:ext cx="8551760" cy="86177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ru-RU" dirty="0">
                <a:latin typeface="Calibri Light"/>
                <a:ea typeface="Calibri" panose="020F0502020204030204" pitchFamily="34" charset="0"/>
                <a:cs typeface="Calibri Light"/>
                <a:sym typeface="Arial"/>
              </a:rPr>
              <a:t>	</a:t>
            </a:r>
            <a:r>
              <a:rPr lang="ru-RU" sz="1600" dirty="0">
                <a:latin typeface="Calibri Light"/>
                <a:ea typeface="Calibri" panose="020F0502020204030204" pitchFamily="34" charset="0"/>
                <a:cs typeface="Calibri Light"/>
                <a:sym typeface="Arial"/>
              </a:rPr>
              <a:t> </a:t>
            </a:r>
            <a:r>
              <a:rPr lang="kk-KZ" sz="1600" dirty="0" smtClean="0">
                <a:latin typeface="Calibri Light"/>
                <a:ea typeface="Calibri" panose="020F0502020204030204" pitchFamily="34" charset="0"/>
                <a:cs typeface="Calibri Light"/>
                <a:sym typeface="Arial"/>
              </a:rPr>
              <a:t>Сапалы мектепке дейінгі білім беруді дамыту бойынша кешенді шараларды көздейтін мектепке дейінгі тәрбиелеу мен оқытуды дамыту моделінде балаларды психологиялық-педагогикалық қолдауды жүзеге асыру тәсілдерін жетілдіруге ерекше назар аударылады.</a:t>
            </a:r>
            <a:endParaRPr lang="kk-KZ" dirty="0">
              <a:latin typeface="Calibri Light"/>
              <a:ea typeface="Calibri" panose="020F0502020204030204" pitchFamily="34" charset="0"/>
              <a:cs typeface="Calibri Light"/>
              <a:sym typeface="Arial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="" xmlns:a16="http://schemas.microsoft.com/office/drawing/2014/main" id="{B9C0A8BE-F834-4EDA-AC48-E482C2217FB2}"/>
              </a:ext>
            </a:extLst>
          </p:cNvPr>
          <p:cNvCxnSpPr/>
          <p:nvPr/>
        </p:nvCxnSpPr>
        <p:spPr>
          <a:xfrm>
            <a:off x="1463607" y="2564864"/>
            <a:ext cx="0" cy="3376154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Google Shape;154;p3">
            <a:extLst>
              <a:ext uri="{FF2B5EF4-FFF2-40B4-BE49-F238E27FC236}">
                <a16:creationId xmlns="" xmlns:a16="http://schemas.microsoft.com/office/drawing/2014/main" id="{8B47645B-E336-49C5-B90F-BAA2ACDAA9DF}"/>
              </a:ext>
            </a:extLst>
          </p:cNvPr>
          <p:cNvSpPr/>
          <p:nvPr/>
        </p:nvSpPr>
        <p:spPr>
          <a:xfrm>
            <a:off x="4991835" y="4728665"/>
            <a:ext cx="2274553" cy="407513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2E75B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 dirty="0">
              <a:solidFill>
                <a:prstClr val="black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C4F09230-FD31-41B9-9DEE-156FEF1228C1}"/>
              </a:ext>
            </a:extLst>
          </p:cNvPr>
          <p:cNvSpPr txBox="1"/>
          <p:nvPr/>
        </p:nvSpPr>
        <p:spPr>
          <a:xfrm>
            <a:off x="4986419" y="4720271"/>
            <a:ext cx="22799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ru-RU" sz="2000" kern="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Arial"/>
              </a:rPr>
              <a:t>ТӘРБИЕЛЕНУШІЛЕР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B2028BA4-5F1F-4CD3-A4FB-AAA366B744DF}"/>
              </a:ext>
            </a:extLst>
          </p:cNvPr>
          <p:cNvSpPr/>
          <p:nvPr/>
        </p:nvSpPr>
        <p:spPr>
          <a:xfrm>
            <a:off x="3254764" y="2925655"/>
            <a:ext cx="5819641" cy="70788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lang="en-US" sz="1400" kern="0" dirty="0">
              <a:solidFill>
                <a:prstClr val="white"/>
              </a:solidFill>
              <a:sym typeface="Arial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08C6CB13-8FA6-4DCB-905F-8E6204B4848A}"/>
              </a:ext>
            </a:extLst>
          </p:cNvPr>
          <p:cNvSpPr txBox="1"/>
          <p:nvPr/>
        </p:nvSpPr>
        <p:spPr>
          <a:xfrm>
            <a:off x="3216582" y="2926610"/>
            <a:ext cx="58196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000000"/>
              </a:buClr>
              <a:buFont typeface="Arial"/>
              <a:buNone/>
              <a:defRPr sz="105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20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Arial"/>
              </a:rPr>
              <a:t>БІЛІМ </a:t>
            </a:r>
            <a:r>
              <a:rPr lang="ru-RU" sz="2000" b="1" dirty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Arial"/>
              </a:rPr>
              <a:t>БЕРУ ПРОЦЕСІНІҢ БАРЛЫҚ </a:t>
            </a:r>
            <a:r>
              <a:rPr lang="ru-RU" sz="20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Arial"/>
              </a:rPr>
              <a:t>ҚАТЫСУШЫЛАРЫН ПСИХОЛОГИЯЛЫҚ-ПЕДАГОГИКАЛЫҚ </a:t>
            </a:r>
            <a:r>
              <a:rPr lang="ru-RU" sz="2000" b="1" dirty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Arial"/>
              </a:rPr>
              <a:t>СҮЙЕМЕЛДЕУ </a:t>
            </a:r>
          </a:p>
        </p:txBody>
      </p:sp>
      <p:pic>
        <p:nvPicPr>
          <p:cNvPr id="18" name="Google Shape;214;p7">
            <a:extLst>
              <a:ext uri="{FF2B5EF4-FFF2-40B4-BE49-F238E27FC236}">
                <a16:creationId xmlns="" xmlns:a16="http://schemas.microsoft.com/office/drawing/2014/main" id="{E9072305-37A0-4A04-92DC-54EF27F9E4E0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10268176" y="721852"/>
            <a:ext cx="1499607" cy="156349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9" name="Google Shape;185;p5">
            <a:extLst>
              <a:ext uri="{FF2B5EF4-FFF2-40B4-BE49-F238E27FC236}">
                <a16:creationId xmlns="" xmlns:a16="http://schemas.microsoft.com/office/drawing/2014/main" id="{BD9957D1-B3FF-4F27-8D83-B5827E8338A3}"/>
              </a:ext>
            </a:extLst>
          </p:cNvPr>
          <p:cNvCxnSpPr>
            <a:cxnSpLocks/>
            <a:stCxn id="25" idx="0"/>
            <a:endCxn id="17" idx="2"/>
          </p:cNvCxnSpPr>
          <p:nvPr/>
        </p:nvCxnSpPr>
        <p:spPr>
          <a:xfrm flipV="1">
            <a:off x="3118612" y="3634496"/>
            <a:ext cx="3007791" cy="1029538"/>
          </a:xfrm>
          <a:prstGeom prst="straightConnector1">
            <a:avLst/>
          </a:prstGeom>
          <a:noFill/>
          <a:ln w="12700" cap="flat" cmpd="sng">
            <a:solidFill>
              <a:srgbClr val="767171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cxnSp>
        <p:nvCxnSpPr>
          <p:cNvPr id="20" name="Google Shape;185;p5">
            <a:extLst>
              <a:ext uri="{FF2B5EF4-FFF2-40B4-BE49-F238E27FC236}">
                <a16:creationId xmlns="" xmlns:a16="http://schemas.microsoft.com/office/drawing/2014/main" id="{F11AB167-7121-4B18-AF2C-3A3192FABA97}"/>
              </a:ext>
            </a:extLst>
          </p:cNvPr>
          <p:cNvCxnSpPr>
            <a:stCxn id="10" idx="0"/>
            <a:endCxn id="17" idx="2"/>
          </p:cNvCxnSpPr>
          <p:nvPr/>
        </p:nvCxnSpPr>
        <p:spPr>
          <a:xfrm flipH="1" flipV="1">
            <a:off x="6126403" y="3634496"/>
            <a:ext cx="1" cy="1085775"/>
          </a:xfrm>
          <a:prstGeom prst="straightConnector1">
            <a:avLst/>
          </a:prstGeom>
          <a:noFill/>
          <a:ln w="12700" cap="flat" cmpd="sng">
            <a:solidFill>
              <a:srgbClr val="767171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pic>
        <p:nvPicPr>
          <p:cNvPr id="21" name="Рисунок 20">
            <a:extLst>
              <a:ext uri="{FF2B5EF4-FFF2-40B4-BE49-F238E27FC236}">
                <a16:creationId xmlns="" xmlns:a16="http://schemas.microsoft.com/office/drawing/2014/main" id="{264F3DE6-3512-4531-B198-4356F203B04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biLevel thresh="75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2591" t="22570" r="61358" b="71380"/>
          <a:stretch/>
        </p:blipFill>
        <p:spPr>
          <a:xfrm>
            <a:off x="792830" y="935985"/>
            <a:ext cx="1069969" cy="1069970"/>
          </a:xfrm>
          <a:prstGeom prst="rect">
            <a:avLst/>
          </a:prstGeom>
        </p:spPr>
      </p:pic>
      <p:sp>
        <p:nvSpPr>
          <p:cNvPr id="22" name="Google Shape;154;p3">
            <a:extLst>
              <a:ext uri="{FF2B5EF4-FFF2-40B4-BE49-F238E27FC236}">
                <a16:creationId xmlns="" xmlns:a16="http://schemas.microsoft.com/office/drawing/2014/main" id="{AEDB2E63-92BC-4277-BCEA-A4173EFFE6FD}"/>
              </a:ext>
            </a:extLst>
          </p:cNvPr>
          <p:cNvSpPr/>
          <p:nvPr/>
        </p:nvSpPr>
        <p:spPr>
          <a:xfrm>
            <a:off x="8634576" y="4638824"/>
            <a:ext cx="1580954" cy="407513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2E75B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 dirty="0">
              <a:solidFill>
                <a:prstClr val="black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9062CF98-B1D4-4BC0-95EF-51D9A1CE78B1}"/>
              </a:ext>
            </a:extLst>
          </p:cNvPr>
          <p:cNvSpPr txBox="1"/>
          <p:nvPr/>
        </p:nvSpPr>
        <p:spPr>
          <a:xfrm>
            <a:off x="8629159" y="4637870"/>
            <a:ext cx="1586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АТА-АНАЛАР</a:t>
            </a:r>
          </a:p>
        </p:txBody>
      </p:sp>
      <p:sp>
        <p:nvSpPr>
          <p:cNvPr id="24" name="Google Shape;154;p3">
            <a:extLst>
              <a:ext uri="{FF2B5EF4-FFF2-40B4-BE49-F238E27FC236}">
                <a16:creationId xmlns="" xmlns:a16="http://schemas.microsoft.com/office/drawing/2014/main" id="{7D96F742-0235-4610-B369-51457D36D995}"/>
              </a:ext>
            </a:extLst>
          </p:cNvPr>
          <p:cNvSpPr/>
          <p:nvPr/>
        </p:nvSpPr>
        <p:spPr>
          <a:xfrm>
            <a:off x="2043997" y="4664988"/>
            <a:ext cx="2149227" cy="407513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2E75B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 dirty="0">
              <a:solidFill>
                <a:prstClr val="black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A7E6EDDB-F7D9-4D8B-8D2F-E85A2021EEE7}"/>
              </a:ext>
            </a:extLst>
          </p:cNvPr>
          <p:cNvSpPr txBox="1"/>
          <p:nvPr/>
        </p:nvSpPr>
        <p:spPr>
          <a:xfrm>
            <a:off x="2043999" y="4664034"/>
            <a:ext cx="2149225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ru-RU" sz="2000" kern="0" dirty="0">
                <a:solidFill>
                  <a:srgbClr val="000000"/>
                </a:solidFill>
                <a:latin typeface="Calibri Light"/>
                <a:cs typeface="Calibri Light"/>
                <a:sym typeface="Arial"/>
              </a:rPr>
              <a:t>ПЕДАГОГТЕР</a:t>
            </a:r>
            <a:endParaRPr lang="ru-RU" sz="2000" kern="0" dirty="0">
              <a:solidFill>
                <a:srgbClr val="000000"/>
              </a:solidFill>
              <a:latin typeface="Calibri Light" panose="020F0302020204030204" pitchFamily="34" charset="0"/>
              <a:cs typeface="Calibri Light" panose="020F0302020204030204" pitchFamily="34" charset="0"/>
              <a:sym typeface="Arial"/>
            </a:endParaRPr>
          </a:p>
        </p:txBody>
      </p:sp>
      <p:cxnSp>
        <p:nvCxnSpPr>
          <p:cNvPr id="26" name="Google Shape;185;p5">
            <a:extLst>
              <a:ext uri="{FF2B5EF4-FFF2-40B4-BE49-F238E27FC236}">
                <a16:creationId xmlns="" xmlns:a16="http://schemas.microsoft.com/office/drawing/2014/main" id="{D876D139-F641-4E18-966C-F58D619EEF81}"/>
              </a:ext>
            </a:extLst>
          </p:cNvPr>
          <p:cNvCxnSpPr>
            <a:stCxn id="17" idx="2"/>
            <a:endCxn id="23" idx="0"/>
          </p:cNvCxnSpPr>
          <p:nvPr/>
        </p:nvCxnSpPr>
        <p:spPr>
          <a:xfrm>
            <a:off x="6126403" y="3634496"/>
            <a:ext cx="3295942" cy="1003374"/>
          </a:xfrm>
          <a:prstGeom prst="straightConnector1">
            <a:avLst/>
          </a:prstGeom>
          <a:noFill/>
          <a:ln w="12700" cap="flat" cmpd="sng">
            <a:solidFill>
              <a:srgbClr val="767171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pic>
        <p:nvPicPr>
          <p:cNvPr id="27" name="Google Shape;917;p24" descr="C:\Users\Fukstowart\Downloads\people (2).png">
            <a:extLst>
              <a:ext uri="{FF2B5EF4-FFF2-40B4-BE49-F238E27FC236}">
                <a16:creationId xmlns="" xmlns:a16="http://schemas.microsoft.com/office/drawing/2014/main" id="{5C6FD3BC-431B-4015-B7C2-C27DF328252D}"/>
              </a:ext>
            </a:extLst>
          </p:cNvPr>
          <p:cNvPicPr preferRelativeResize="0"/>
          <p:nvPr/>
        </p:nvPicPr>
        <p:blipFill rotWithShape="1">
          <a:blip r:embed="rId4" cstate="print">
            <a:alphaModFix/>
            <a:biLevel thresh="75000"/>
          </a:blip>
          <a:srcRect/>
          <a:stretch/>
        </p:blipFill>
        <p:spPr>
          <a:xfrm>
            <a:off x="5737053" y="5415509"/>
            <a:ext cx="778699" cy="734163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Google Shape;915;p24" descr="C:\Users\Fukstowart\Downloads\people (1).png">
            <a:extLst>
              <a:ext uri="{FF2B5EF4-FFF2-40B4-BE49-F238E27FC236}">
                <a16:creationId xmlns="" xmlns:a16="http://schemas.microsoft.com/office/drawing/2014/main" id="{1A1FD97C-204E-4CA5-82D8-CA99256EC55C}"/>
              </a:ext>
            </a:extLst>
          </p:cNvPr>
          <p:cNvPicPr preferRelativeResize="0"/>
          <p:nvPr/>
        </p:nvPicPr>
        <p:blipFill rotWithShape="1">
          <a:blip r:embed="rId5" cstate="print">
            <a:alphaModFix/>
            <a:biLevel thresh="75000"/>
          </a:blip>
          <a:srcRect/>
          <a:stretch/>
        </p:blipFill>
        <p:spPr>
          <a:xfrm>
            <a:off x="8916882" y="5136178"/>
            <a:ext cx="1010921" cy="101221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Google Shape;916;p24" descr="C:\Users\Fukstowart\Downloads\school.png">
            <a:extLst>
              <a:ext uri="{FF2B5EF4-FFF2-40B4-BE49-F238E27FC236}">
                <a16:creationId xmlns="" xmlns:a16="http://schemas.microsoft.com/office/drawing/2014/main" id="{0DF11947-E556-4F71-818E-648F55EC8139}"/>
              </a:ext>
            </a:extLst>
          </p:cNvPr>
          <p:cNvPicPr preferRelativeResize="0"/>
          <p:nvPr/>
        </p:nvPicPr>
        <p:blipFill rotWithShape="1">
          <a:blip r:embed="rId6" cstate="print">
            <a:alphaModFix/>
            <a:biLevel thresh="75000"/>
          </a:blip>
          <a:srcRect/>
          <a:stretch/>
        </p:blipFill>
        <p:spPr>
          <a:xfrm>
            <a:off x="2399011" y="5223464"/>
            <a:ext cx="855753" cy="8376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57786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7FE5D44F-188D-4B8E-BDA2-33D7306BDDA5}"/>
              </a:ext>
            </a:extLst>
          </p:cNvPr>
          <p:cNvSpPr/>
          <p:nvPr/>
        </p:nvSpPr>
        <p:spPr>
          <a:xfrm>
            <a:off x="0" y="1"/>
            <a:ext cx="12192000" cy="702610"/>
          </a:xfrm>
          <a:prstGeom prst="rect">
            <a:avLst/>
          </a:prstGeom>
          <a:solidFill>
            <a:srgbClr val="5B9BD5">
              <a:lumMod val="75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lvl="0" algn="ctr">
              <a:defRPr/>
            </a:pPr>
            <a:r>
              <a:rPr lang="ru-RU" dirty="0">
                <a:solidFill>
                  <a:prstClr val="white"/>
                </a:solidFill>
                <a:latin typeface="Oswald" panose="02000803000000000000" pitchFamily="2" charset="-52"/>
                <a:cs typeface="Arial" panose="020B0604020202020204" pitchFamily="34" charset="0"/>
              </a:rPr>
              <a:t>ПСИХОЛОГИЯЛЫҚ-ПЕДАГОГИКАЛЫҚ СҮЙЕМЕЛДЕУ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="" xmlns:a16="http://schemas.microsoft.com/office/drawing/2014/main" id="{A26E45F3-0FFC-475B-8109-6C3DF327FBFF}"/>
              </a:ext>
            </a:extLst>
          </p:cNvPr>
          <p:cNvSpPr/>
          <p:nvPr/>
        </p:nvSpPr>
        <p:spPr>
          <a:xfrm>
            <a:off x="1090157" y="916045"/>
            <a:ext cx="8382380" cy="107721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ru-RU" sz="1600" dirty="0">
                <a:latin typeface="Calibri Light"/>
                <a:cs typeface="Calibri Light"/>
              </a:rPr>
              <a:t>	 </a:t>
            </a:r>
            <a:r>
              <a:rPr lang="kk-KZ" sz="1600" dirty="0" smtClean="0">
                <a:latin typeface="Calibri Light"/>
                <a:cs typeface="Calibri Light"/>
              </a:rPr>
              <a:t>Мектепке дейінгі білім беруді жаңғырту жағдайында ерекше білім беру қажеттіліктері бар балаларды білім беру ортасына қосу процесін психологиялық-педагогикалық сүйемелдеудің тәжірибелік технологияларын пайдалану нысандарын, тәсілдерін әзірлеу және енгізу қажеттілігі дамуда.</a:t>
            </a:r>
            <a:endParaRPr lang="kk-KZ" sz="1600" dirty="0">
              <a:latin typeface="Calibri Light"/>
              <a:cs typeface="Calibri Light"/>
            </a:endParaRPr>
          </a:p>
        </p:txBody>
      </p:sp>
      <p:cxnSp>
        <p:nvCxnSpPr>
          <p:cNvPr id="32" name="Прямая соединительная линия 31">
            <a:extLst>
              <a:ext uri="{FF2B5EF4-FFF2-40B4-BE49-F238E27FC236}">
                <a16:creationId xmlns="" xmlns:a16="http://schemas.microsoft.com/office/drawing/2014/main" id="{381BB461-9F93-4DCD-86F3-1670CB7D3BC7}"/>
              </a:ext>
            </a:extLst>
          </p:cNvPr>
          <p:cNvCxnSpPr/>
          <p:nvPr/>
        </p:nvCxnSpPr>
        <p:spPr>
          <a:xfrm>
            <a:off x="963794" y="712920"/>
            <a:ext cx="0" cy="1498523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>
            <a:extLst>
              <a:ext uri="{FF2B5EF4-FFF2-40B4-BE49-F238E27FC236}">
                <a16:creationId xmlns="" xmlns:a16="http://schemas.microsoft.com/office/drawing/2014/main" id="{EEF373E5-A2B2-4E9C-8286-888A09F4FFBD}"/>
              </a:ext>
            </a:extLst>
          </p:cNvPr>
          <p:cNvSpPr/>
          <p:nvPr/>
        </p:nvSpPr>
        <p:spPr>
          <a:xfrm>
            <a:off x="1667819" y="2529480"/>
            <a:ext cx="693333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п</a:t>
            </a:r>
            <a:r>
              <a:rPr lang="kk-KZ" sz="1600" dirty="0" smtClean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едагогикалық  процесті бағалау және оны талдау</a:t>
            </a:r>
            <a:endParaRPr lang="kk-KZ" sz="1600" dirty="0">
              <a:solidFill>
                <a:prstClr val="black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4" name="Скругленный прямоугольник 7">
            <a:extLst>
              <a:ext uri="{FF2B5EF4-FFF2-40B4-BE49-F238E27FC236}">
                <a16:creationId xmlns="" xmlns:a16="http://schemas.microsoft.com/office/drawing/2014/main" id="{0636FC59-C0D5-48F4-BCB6-4ED517FC8237}"/>
              </a:ext>
            </a:extLst>
          </p:cNvPr>
          <p:cNvSpPr/>
          <p:nvPr/>
        </p:nvSpPr>
        <p:spPr>
          <a:xfrm>
            <a:off x="1274124" y="2529480"/>
            <a:ext cx="7079382" cy="343834"/>
          </a:xfrm>
          <a:prstGeom prst="roundRect">
            <a:avLst/>
          </a:prstGeom>
          <a:noFill/>
          <a:ln w="9525" cap="flat" cmpd="sng" algn="ctr">
            <a:solidFill>
              <a:srgbClr val="2E75B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35" name="Рисунок 34">
            <a:extLst>
              <a:ext uri="{FF2B5EF4-FFF2-40B4-BE49-F238E27FC236}">
                <a16:creationId xmlns="" xmlns:a16="http://schemas.microsoft.com/office/drawing/2014/main" id="{E022E960-F6EA-40D9-A909-514DDC0A45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073" y="3605788"/>
            <a:ext cx="2622937" cy="2371349"/>
          </a:xfrm>
          <a:prstGeom prst="rect">
            <a:avLst/>
          </a:prstGeom>
        </p:spPr>
      </p:pic>
      <p:pic>
        <p:nvPicPr>
          <p:cNvPr id="36" name="Picture 8" descr="D:\Презентация\11.png">
            <a:extLst>
              <a:ext uri="{FF2B5EF4-FFF2-40B4-BE49-F238E27FC236}">
                <a16:creationId xmlns="" xmlns:a16="http://schemas.microsoft.com/office/drawing/2014/main" id="{F1F4BFC3-55ED-4339-9309-6D599F90E6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6190" y="2605192"/>
            <a:ext cx="203448" cy="21790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Прямоугольник 36">
            <a:extLst>
              <a:ext uri="{FF2B5EF4-FFF2-40B4-BE49-F238E27FC236}">
                <a16:creationId xmlns="" xmlns:a16="http://schemas.microsoft.com/office/drawing/2014/main" id="{56BB7B0E-053B-41FE-A91B-25A8A99ECE8B}"/>
              </a:ext>
            </a:extLst>
          </p:cNvPr>
          <p:cNvSpPr/>
          <p:nvPr/>
        </p:nvSpPr>
        <p:spPr>
          <a:xfrm>
            <a:off x="1667819" y="3074809"/>
            <a:ext cx="693333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dirty="0" smtClean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мамандардың баланың  дамуын зерттеу және бағалау</a:t>
            </a:r>
            <a:endParaRPr lang="kk-KZ" sz="1600" dirty="0">
              <a:solidFill>
                <a:prstClr val="black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8" name="Скругленный прямоугольник 23">
            <a:extLst>
              <a:ext uri="{FF2B5EF4-FFF2-40B4-BE49-F238E27FC236}">
                <a16:creationId xmlns="" xmlns:a16="http://schemas.microsoft.com/office/drawing/2014/main" id="{11980117-FA87-4B34-9521-85867E2A4BDB}"/>
              </a:ext>
            </a:extLst>
          </p:cNvPr>
          <p:cNvSpPr/>
          <p:nvPr/>
        </p:nvSpPr>
        <p:spPr>
          <a:xfrm>
            <a:off x="1274124" y="3058248"/>
            <a:ext cx="7079382" cy="412801"/>
          </a:xfrm>
          <a:prstGeom prst="roundRect">
            <a:avLst/>
          </a:prstGeom>
          <a:noFill/>
          <a:ln w="9525" cap="flat" cmpd="sng" algn="ctr">
            <a:solidFill>
              <a:srgbClr val="2E75B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39" name="Picture 8" descr="D:\Презентация\11.png">
            <a:extLst>
              <a:ext uri="{FF2B5EF4-FFF2-40B4-BE49-F238E27FC236}">
                <a16:creationId xmlns="" xmlns:a16="http://schemas.microsoft.com/office/drawing/2014/main" id="{A224B919-F53A-401D-AFB0-8613280DDD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6188" y="3130244"/>
            <a:ext cx="203448" cy="21790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Прямоугольник 39">
            <a:extLst>
              <a:ext uri="{FF2B5EF4-FFF2-40B4-BE49-F238E27FC236}">
                <a16:creationId xmlns="" xmlns:a16="http://schemas.microsoft.com/office/drawing/2014/main" id="{A15452AB-4608-4D99-8CBB-09DA2A64B241}"/>
              </a:ext>
            </a:extLst>
          </p:cNvPr>
          <p:cNvSpPr/>
          <p:nvPr/>
        </p:nvSpPr>
        <p:spPr>
          <a:xfrm>
            <a:off x="1667818" y="3683909"/>
            <a:ext cx="69333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dirty="0" smtClean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тәрбиеленушіні сүйемелдеудің жеке бағдарламасын және оны іске асыру уақытын жоспарлау</a:t>
            </a:r>
            <a:endParaRPr lang="kk-KZ" sz="1600" dirty="0">
              <a:solidFill>
                <a:prstClr val="black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1" name="Скругленный прямоугольник 38">
            <a:extLst>
              <a:ext uri="{FF2B5EF4-FFF2-40B4-BE49-F238E27FC236}">
                <a16:creationId xmlns="" xmlns:a16="http://schemas.microsoft.com/office/drawing/2014/main" id="{442FA714-C727-4448-8909-2B26443F655E}"/>
              </a:ext>
            </a:extLst>
          </p:cNvPr>
          <p:cNvSpPr/>
          <p:nvPr/>
        </p:nvSpPr>
        <p:spPr>
          <a:xfrm>
            <a:off x="1274124" y="3681411"/>
            <a:ext cx="7079382" cy="587273"/>
          </a:xfrm>
          <a:prstGeom prst="roundRect">
            <a:avLst/>
          </a:prstGeom>
          <a:noFill/>
          <a:ln w="9525" cap="flat" cmpd="sng" algn="ctr">
            <a:solidFill>
              <a:srgbClr val="2E75B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42" name="Picture 8" descr="D:\Презентация\11.png">
            <a:extLst>
              <a:ext uri="{FF2B5EF4-FFF2-40B4-BE49-F238E27FC236}">
                <a16:creationId xmlns="" xmlns:a16="http://schemas.microsoft.com/office/drawing/2014/main" id="{47750822-969E-4F6D-AD81-81EC8FD9E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6189" y="3866093"/>
            <a:ext cx="203448" cy="21790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Прямоугольник 42">
            <a:extLst>
              <a:ext uri="{FF2B5EF4-FFF2-40B4-BE49-F238E27FC236}">
                <a16:creationId xmlns="" xmlns:a16="http://schemas.microsoft.com/office/drawing/2014/main" id="{A352C991-D81E-4508-AC37-7CCE1BF75A51}"/>
              </a:ext>
            </a:extLst>
          </p:cNvPr>
          <p:cNvSpPr/>
          <p:nvPr/>
        </p:nvSpPr>
        <p:spPr>
          <a:xfrm>
            <a:off x="1667819" y="4518424"/>
            <a:ext cx="69333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dirty="0" smtClean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психологиялық-педагогикалық сүйемелдеудің жеке бағдарламасын іске </a:t>
            </a:r>
          </a:p>
          <a:p>
            <a:r>
              <a:rPr lang="kk-KZ" sz="1600" dirty="0" smtClean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асыру</a:t>
            </a:r>
            <a:endParaRPr lang="kk-KZ" sz="1600" dirty="0">
              <a:solidFill>
                <a:prstClr val="black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4" name="Скругленный прямоугольник 41">
            <a:extLst>
              <a:ext uri="{FF2B5EF4-FFF2-40B4-BE49-F238E27FC236}">
                <a16:creationId xmlns="" xmlns:a16="http://schemas.microsoft.com/office/drawing/2014/main" id="{38EE4A47-6DAE-43AB-9966-6BD880E35F06}"/>
              </a:ext>
            </a:extLst>
          </p:cNvPr>
          <p:cNvSpPr/>
          <p:nvPr/>
        </p:nvSpPr>
        <p:spPr>
          <a:xfrm>
            <a:off x="1274124" y="4463989"/>
            <a:ext cx="7079382" cy="717277"/>
          </a:xfrm>
          <a:prstGeom prst="roundRect">
            <a:avLst/>
          </a:prstGeom>
          <a:noFill/>
          <a:ln w="9525" cap="flat" cmpd="sng" algn="ctr">
            <a:solidFill>
              <a:srgbClr val="2E75B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45" name="Picture 8" descr="D:\Презентация\11.png">
            <a:extLst>
              <a:ext uri="{FF2B5EF4-FFF2-40B4-BE49-F238E27FC236}">
                <a16:creationId xmlns="" xmlns:a16="http://schemas.microsoft.com/office/drawing/2014/main" id="{C1D05102-67A3-4BA5-A351-99253845A7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6191" y="4713673"/>
            <a:ext cx="203448" cy="21790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Прямоугольник 45">
            <a:extLst>
              <a:ext uri="{FF2B5EF4-FFF2-40B4-BE49-F238E27FC236}">
                <a16:creationId xmlns="" xmlns:a16="http://schemas.microsoft.com/office/drawing/2014/main" id="{251312F2-9932-4457-AE9C-419A02451C69}"/>
              </a:ext>
            </a:extLst>
          </p:cNvPr>
          <p:cNvSpPr/>
          <p:nvPr/>
        </p:nvSpPr>
        <p:spPr>
          <a:xfrm>
            <a:off x="1666632" y="5425637"/>
            <a:ext cx="6933336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ru-RU" sz="1600" dirty="0">
                <a:latin typeface="Calibri Light"/>
                <a:cs typeface="Calibri Light"/>
              </a:rPr>
              <a:t>тәрб</a:t>
            </a:r>
            <a:r>
              <a:rPr lang="kk-KZ" sz="1600" dirty="0">
                <a:latin typeface="Calibri Light"/>
                <a:cs typeface="Calibri Light"/>
              </a:rPr>
              <a:t>иеленушімен жұмыс </a:t>
            </a:r>
            <a:r>
              <a:rPr lang="kk-KZ" sz="1600" dirty="0" smtClean="0">
                <a:latin typeface="Calibri Light"/>
                <a:cs typeface="Calibri Light"/>
              </a:rPr>
              <a:t>нәтижелерін </a:t>
            </a:r>
            <a:r>
              <a:rPr lang="kk-KZ" sz="1600" dirty="0">
                <a:latin typeface="Calibri Light"/>
                <a:cs typeface="Calibri Light"/>
              </a:rPr>
              <a:t>талқылау</a:t>
            </a:r>
          </a:p>
        </p:txBody>
      </p:sp>
      <p:sp>
        <p:nvSpPr>
          <p:cNvPr id="47" name="Скругленный прямоугольник 47">
            <a:extLst>
              <a:ext uri="{FF2B5EF4-FFF2-40B4-BE49-F238E27FC236}">
                <a16:creationId xmlns="" xmlns:a16="http://schemas.microsoft.com/office/drawing/2014/main" id="{8016B155-D058-456F-B45C-4F15A65B6C97}"/>
              </a:ext>
            </a:extLst>
          </p:cNvPr>
          <p:cNvSpPr/>
          <p:nvPr/>
        </p:nvSpPr>
        <p:spPr>
          <a:xfrm>
            <a:off x="1274124" y="5356386"/>
            <a:ext cx="7078195" cy="481264"/>
          </a:xfrm>
          <a:prstGeom prst="roundRect">
            <a:avLst/>
          </a:prstGeom>
          <a:noFill/>
          <a:ln w="9525" cap="flat" cmpd="sng" algn="ctr">
            <a:solidFill>
              <a:srgbClr val="2E75B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48" name="Picture 8" descr="D:\Презентация\11.png">
            <a:extLst>
              <a:ext uri="{FF2B5EF4-FFF2-40B4-BE49-F238E27FC236}">
                <a16:creationId xmlns="" xmlns:a16="http://schemas.microsoft.com/office/drawing/2014/main" id="{7F08D948-3E1D-41F3-9400-5BC475BBBE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5001" y="5485960"/>
            <a:ext cx="203448" cy="21790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TextBox 48">
            <a:extLst>
              <a:ext uri="{FF2B5EF4-FFF2-40B4-BE49-F238E27FC236}">
                <a16:creationId xmlns="" xmlns:a16="http://schemas.microsoft.com/office/drawing/2014/main" id="{8D2DE1F5-FC40-4868-81AE-1714A46E09AB}"/>
              </a:ext>
            </a:extLst>
          </p:cNvPr>
          <p:cNvSpPr txBox="1"/>
          <p:nvPr/>
        </p:nvSpPr>
        <p:spPr>
          <a:xfrm>
            <a:off x="2521142" y="2055601"/>
            <a:ext cx="7223703" cy="307777"/>
          </a:xfrm>
          <a:prstGeom prst="rect">
            <a:avLst/>
          </a:prstGeom>
          <a:solidFill>
            <a:srgbClr val="A6A6A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ru-RU" sz="1400" kern="0" dirty="0">
                <a:solidFill>
                  <a:prstClr val="white"/>
                </a:solidFill>
                <a:latin typeface="Oswald" panose="02000803000000000000"/>
                <a:cs typeface="Calibri" panose="020F0502020204030204" pitchFamily="34" charset="0"/>
                <a:sym typeface="Arial"/>
              </a:rPr>
              <a:t>ҰЖЫМДЫҚ КЕЛІСІЛГЕН ҚЫЗМЕТ КЕЗЕҢДЕРІ</a:t>
            </a:r>
          </a:p>
        </p:txBody>
      </p:sp>
      <p:sp>
        <p:nvSpPr>
          <p:cNvPr id="50" name="Прямоугольник 49">
            <a:extLst>
              <a:ext uri="{FF2B5EF4-FFF2-40B4-BE49-F238E27FC236}">
                <a16:creationId xmlns="" xmlns:a16="http://schemas.microsoft.com/office/drawing/2014/main" id="{0317DA7E-7BEC-4EAA-9997-DD882AC240CC}"/>
              </a:ext>
            </a:extLst>
          </p:cNvPr>
          <p:cNvSpPr/>
          <p:nvPr/>
        </p:nvSpPr>
        <p:spPr>
          <a:xfrm>
            <a:off x="1666632" y="6158092"/>
            <a:ext cx="69333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dirty="0" smtClean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тәрбиеленушіні сүйемелдеу қажеттілігі туралы шешім қабылдау</a:t>
            </a:r>
            <a:endParaRPr lang="kk-KZ" sz="1600" dirty="0">
              <a:solidFill>
                <a:prstClr val="black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1" name="Скругленный прямоугольник 47">
            <a:extLst>
              <a:ext uri="{FF2B5EF4-FFF2-40B4-BE49-F238E27FC236}">
                <a16:creationId xmlns="" xmlns:a16="http://schemas.microsoft.com/office/drawing/2014/main" id="{907A1D73-1CF3-4179-BDD5-72FB455E3C2F}"/>
              </a:ext>
            </a:extLst>
          </p:cNvPr>
          <p:cNvSpPr/>
          <p:nvPr/>
        </p:nvSpPr>
        <p:spPr>
          <a:xfrm>
            <a:off x="1274124" y="6137883"/>
            <a:ext cx="7078195" cy="604983"/>
          </a:xfrm>
          <a:prstGeom prst="roundRect">
            <a:avLst/>
          </a:prstGeom>
          <a:noFill/>
          <a:ln w="9525" cap="flat" cmpd="sng" algn="ctr">
            <a:solidFill>
              <a:srgbClr val="2E75B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52" name="Picture 8" descr="D:\Презентация\11.png">
            <a:extLst>
              <a:ext uri="{FF2B5EF4-FFF2-40B4-BE49-F238E27FC236}">
                <a16:creationId xmlns="" xmlns:a16="http://schemas.microsoft.com/office/drawing/2014/main" id="{778B8CF6-7D10-47A7-841E-CD40F96B34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983" y="6331420"/>
            <a:ext cx="203448" cy="21790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Рисунок 52">
            <a:extLst>
              <a:ext uri="{FF2B5EF4-FFF2-40B4-BE49-F238E27FC236}">
                <a16:creationId xmlns="" xmlns:a16="http://schemas.microsoft.com/office/drawing/2014/main" id="{B8F86046-C0B2-40B0-BF73-867BF43D721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3501" y="975167"/>
            <a:ext cx="910080" cy="1018096"/>
          </a:xfrm>
          <a:prstGeom prst="rect">
            <a:avLst/>
          </a:prstGeom>
        </p:spPr>
      </p:pic>
      <p:pic>
        <p:nvPicPr>
          <p:cNvPr id="54" name="Рисунок 53">
            <a:extLst>
              <a:ext uri="{FF2B5EF4-FFF2-40B4-BE49-F238E27FC236}">
                <a16:creationId xmlns="" xmlns:a16="http://schemas.microsoft.com/office/drawing/2014/main" id="{5ACF23A4-DA28-4543-8885-26B33524FBD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8738" y="3895123"/>
            <a:ext cx="551003" cy="453172"/>
          </a:xfrm>
          <a:prstGeom prst="rect">
            <a:avLst/>
          </a:prstGeom>
        </p:spPr>
      </p:pic>
      <p:pic>
        <p:nvPicPr>
          <p:cNvPr id="55" name="Рисунок 54">
            <a:extLst>
              <a:ext uri="{FF2B5EF4-FFF2-40B4-BE49-F238E27FC236}">
                <a16:creationId xmlns="" xmlns:a16="http://schemas.microsoft.com/office/drawing/2014/main" id="{0F7EC6C5-808B-4C0C-A868-8E0ED4B9DC5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5731" y="4408634"/>
            <a:ext cx="551003" cy="53863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66014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7FE5D44F-188D-4B8E-BDA2-33D7306BDDA5}"/>
              </a:ext>
            </a:extLst>
          </p:cNvPr>
          <p:cNvSpPr/>
          <p:nvPr/>
        </p:nvSpPr>
        <p:spPr>
          <a:xfrm>
            <a:off x="0" y="1"/>
            <a:ext cx="12192000" cy="702610"/>
          </a:xfrm>
          <a:prstGeom prst="rect">
            <a:avLst/>
          </a:prstGeom>
          <a:solidFill>
            <a:srgbClr val="5B9BD5">
              <a:lumMod val="75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lvl="0" algn="ctr">
              <a:defRPr/>
            </a:pPr>
            <a:r>
              <a:rPr lang="ru-RU" dirty="0">
                <a:solidFill>
                  <a:prstClr val="white"/>
                </a:solidFill>
                <a:latin typeface="Oswald" panose="02000803000000000000" pitchFamily="2" charset="-52"/>
                <a:cs typeface="Arial" panose="020B0604020202020204" pitchFamily="34" charset="0"/>
              </a:rPr>
              <a:t>МЕКТЕП ЖАСЫНА ДЕЙІНГІ БАЛАЛАРДЫҢ </a:t>
            </a:r>
            <a:r>
              <a:rPr lang="ru-RU" dirty="0" smtClean="0">
                <a:solidFill>
                  <a:schemeClr val="bg1"/>
                </a:solidFill>
                <a:latin typeface="Oswald" panose="02000803000000000000" pitchFamily="2" charset="-52"/>
                <a:cs typeface="Arial" panose="020B0604020202020204" pitchFamily="34" charset="0"/>
              </a:rPr>
              <a:t>ПСИХОЛОГИЯЛЫҚ ДЕНСАУЛЫҒЫ</a:t>
            </a:r>
            <a:endParaRPr lang="ru-RU" dirty="0">
              <a:solidFill>
                <a:schemeClr val="bg1"/>
              </a:solidFill>
              <a:latin typeface="Oswald" panose="02000803000000000000" pitchFamily="2" charset="-52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388A902E-B0C9-4803-8F85-DC21BBB78923}"/>
              </a:ext>
            </a:extLst>
          </p:cNvPr>
          <p:cNvSpPr txBox="1"/>
          <p:nvPr/>
        </p:nvSpPr>
        <p:spPr>
          <a:xfrm>
            <a:off x="1762866" y="1084567"/>
            <a:ext cx="915088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ru-RU" sz="1600" kern="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Arial"/>
              </a:rPr>
              <a:t>ПСИХОЛОГИЯЛЫҚ-ПЕДАГОГИКАЛЫҚ ҚОЛДАУ ТЕОРИЯСЫ МЕН ПРАКТИКАСЫНЫҢ ДАМУЫ БАЛАЛАРДЫҢ ФИЗИКАЛЫҚ, ПСИХИКАЛЫҚ, ПСИХОЛОГИЯЛЫҚ, МОРАЛЬДЫҚ ЖӘНЕ ӘЛЕУМЕТТІК ДЕНСАУЛЫҒЫН ДАМЫТУ, ТӘРБИЕЛЕУ, ҚАМТАМАСЫЗ ЕТУ МАҚСАТТАРЫН ҚАМТИТЫН БІЛІМ БЕРУ МАҚСАТТАРЫ ТУРАЛЫ ИДЕЯЛАРДЫҢ КЕҢЕЮІМЕН БАЙЛАНЫСТЫ.</a:t>
            </a:r>
          </a:p>
          <a:p>
            <a:pPr>
              <a:buClr>
                <a:srgbClr val="000000"/>
              </a:buClr>
              <a:buFont typeface="Arial"/>
              <a:buNone/>
            </a:pPr>
            <a:endParaRPr lang="ru-RU" sz="1600" kern="0" dirty="0">
              <a:solidFill>
                <a:srgbClr val="000000"/>
              </a:solidFill>
              <a:latin typeface="Calibri Light" panose="020F0302020204030204" pitchFamily="34" charset="0"/>
              <a:cs typeface="Calibri Light" panose="020F0302020204030204" pitchFamily="34" charset="0"/>
              <a:sym typeface="Arial"/>
            </a:endParaRPr>
          </a:p>
          <a:p>
            <a:pPr>
              <a:buClr>
                <a:srgbClr val="000000"/>
              </a:buClr>
              <a:buFont typeface="Arial"/>
              <a:buNone/>
            </a:pPr>
            <a:r>
              <a:rPr lang="ru-RU" sz="1600" kern="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Arial"/>
              </a:rPr>
              <a:t>ҮЛКЕН ЭНЦИКЛОПЕДИЯЛЫҚ СӨЗДІКТЕ "ДЕНСАУЛЫҚ" АҒЗАНЫҢ ТАБИҒИ </a:t>
            </a:r>
            <a:r>
              <a:rPr lang="ru-RU" sz="1600" kern="0" dirty="0" smtClean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Arial"/>
              </a:rPr>
              <a:t>КҮЙІ РЕТІНДЕ </a:t>
            </a:r>
            <a:r>
              <a:rPr lang="ru-RU" sz="1600" kern="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Arial"/>
              </a:rPr>
              <a:t>ТҮСІНДІРІЛЕДІ, ОНЫҢ ҚОРШАҒАН </a:t>
            </a:r>
            <a:r>
              <a:rPr lang="ru-RU" sz="1600" kern="0" dirty="0" smtClean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Arial"/>
              </a:rPr>
              <a:t>ОРТА </a:t>
            </a:r>
            <a:r>
              <a:rPr lang="ru-RU" sz="1600" kern="0" dirty="0">
                <a:latin typeface="Calibri Light" panose="020F0302020204030204" pitchFamily="34" charset="0"/>
                <a:cs typeface="Calibri Light" panose="020F0302020204030204" pitchFamily="34" charset="0"/>
                <a:sym typeface="Arial"/>
              </a:rPr>
              <a:t>ТЕПЕ-ТЕҢДІГІМЕН ЖӘНЕ </a:t>
            </a:r>
            <a:r>
              <a:rPr lang="ru-RU" sz="1600" kern="0" dirty="0" smtClean="0">
                <a:latin typeface="Calibri Light" panose="020F0302020204030204" pitchFamily="34" charset="0"/>
                <a:cs typeface="Calibri Light" panose="020F0302020204030204" pitchFamily="34" charset="0"/>
                <a:sym typeface="Arial"/>
              </a:rPr>
              <a:t> СЫРТҚАТТЫҢ БОЛМАУЫМЕН </a:t>
            </a:r>
            <a:r>
              <a:rPr lang="ru-RU" sz="1600" kern="0" dirty="0">
                <a:latin typeface="Calibri Light" panose="020F0302020204030204" pitchFamily="34" charset="0"/>
                <a:cs typeface="Calibri Light" panose="020F0302020204030204" pitchFamily="34" charset="0"/>
                <a:sym typeface="Arial"/>
              </a:rPr>
              <a:t>СИПАТТАЛАДЫ.</a:t>
            </a:r>
          </a:p>
          <a:p>
            <a:pPr>
              <a:buClr>
                <a:srgbClr val="000000"/>
              </a:buClr>
              <a:buFont typeface="Arial"/>
              <a:buNone/>
            </a:pPr>
            <a:endParaRPr lang="ru-RU" sz="1600" kern="0" dirty="0">
              <a:solidFill>
                <a:srgbClr val="000000"/>
              </a:solidFill>
              <a:latin typeface="Calibri Light" panose="020F0302020204030204" pitchFamily="34" charset="0"/>
              <a:cs typeface="Calibri Light" panose="020F0302020204030204" pitchFamily="34" charset="0"/>
              <a:sym typeface="Arial"/>
            </a:endParaRPr>
          </a:p>
          <a:p>
            <a:pPr>
              <a:buClr>
                <a:srgbClr val="000000"/>
              </a:buClr>
              <a:buFont typeface="Arial"/>
              <a:buNone/>
            </a:pPr>
            <a:r>
              <a:rPr lang="ru-RU" sz="1600" kern="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Arial"/>
              </a:rPr>
              <a:t>БАЛАЛАРДЫҢ ПСИХОЛОГИЯЛЫҚ ДЕНСАУЛЫҒЫНЫҢ ЖАЙ-КҮЙІ БАЛАЛАР ПСИХОЛОГИЯСЫНЫҢ МАҢЫЗДЫ МӘСЕЛЕЛЕРІНІҢ БІРІ БОЛЫП ТАБЫЛАДЫ.</a:t>
            </a:r>
          </a:p>
          <a:p>
            <a:pPr>
              <a:buClr>
                <a:srgbClr val="000000"/>
              </a:buClr>
              <a:buFont typeface="Arial"/>
              <a:buNone/>
            </a:pPr>
            <a:endParaRPr lang="ru-RU" sz="1600" kern="0" dirty="0">
              <a:solidFill>
                <a:srgbClr val="000000"/>
              </a:solidFill>
              <a:latin typeface="Calibri Light" panose="020F0302020204030204" pitchFamily="34" charset="0"/>
              <a:cs typeface="Calibri Light" panose="020F0302020204030204" pitchFamily="34" charset="0"/>
              <a:sym typeface="Arial"/>
            </a:endParaRPr>
          </a:p>
        </p:txBody>
      </p:sp>
      <p:cxnSp>
        <p:nvCxnSpPr>
          <p:cNvPr id="56" name="Прямая соединительная линия 55">
            <a:extLst>
              <a:ext uri="{FF2B5EF4-FFF2-40B4-BE49-F238E27FC236}">
                <a16:creationId xmlns="" xmlns:a16="http://schemas.microsoft.com/office/drawing/2014/main" id="{05E597AC-D679-401C-A654-C86C85E2ABCF}"/>
              </a:ext>
            </a:extLst>
          </p:cNvPr>
          <p:cNvCxnSpPr/>
          <p:nvPr/>
        </p:nvCxnSpPr>
        <p:spPr>
          <a:xfrm>
            <a:off x="903596" y="1084567"/>
            <a:ext cx="0" cy="4002568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7" name="Picture 8" descr="D:\Презентация\11.png">
            <a:extLst>
              <a:ext uri="{FF2B5EF4-FFF2-40B4-BE49-F238E27FC236}">
                <a16:creationId xmlns="" xmlns:a16="http://schemas.microsoft.com/office/drawing/2014/main" id="{69B64BD8-0614-4D0D-B8FE-DD95DF8BDB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4819" y="1524793"/>
            <a:ext cx="203448" cy="21790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8" descr="D:\Презентация\11.png">
            <a:extLst>
              <a:ext uri="{FF2B5EF4-FFF2-40B4-BE49-F238E27FC236}">
                <a16:creationId xmlns="" xmlns:a16="http://schemas.microsoft.com/office/drawing/2014/main" id="{012D2D09-D0C9-4342-A077-4D1456D1C0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4819" y="2630052"/>
            <a:ext cx="203448" cy="21790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8" descr="D:\Презентация\11.png">
            <a:extLst>
              <a:ext uri="{FF2B5EF4-FFF2-40B4-BE49-F238E27FC236}">
                <a16:creationId xmlns="" xmlns:a16="http://schemas.microsoft.com/office/drawing/2014/main" id="{FF7DD093-4317-4D2D-96EC-36BC66FD26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4819" y="3450970"/>
            <a:ext cx="203448" cy="21790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Рисунок 60">
            <a:extLst>
              <a:ext uri="{FF2B5EF4-FFF2-40B4-BE49-F238E27FC236}">
                <a16:creationId xmlns="" xmlns:a16="http://schemas.microsoft.com/office/drawing/2014/main" id="{8DFAB6D2-3C8A-47DA-A0F6-9CF7BC58F9B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2758" y="5528666"/>
            <a:ext cx="1155910" cy="1148640"/>
          </a:xfrm>
          <a:prstGeom prst="rect">
            <a:avLst/>
          </a:prstGeom>
        </p:spPr>
      </p:pic>
      <p:sp>
        <p:nvSpPr>
          <p:cNvPr id="62" name="Скругленный прямоугольник 41">
            <a:extLst>
              <a:ext uri="{FF2B5EF4-FFF2-40B4-BE49-F238E27FC236}">
                <a16:creationId xmlns="" xmlns:a16="http://schemas.microsoft.com/office/drawing/2014/main" id="{EA641EF9-9AE0-42EA-B294-9521AB6D16BC}"/>
              </a:ext>
            </a:extLst>
          </p:cNvPr>
          <p:cNvSpPr/>
          <p:nvPr/>
        </p:nvSpPr>
        <p:spPr>
          <a:xfrm>
            <a:off x="5465191" y="5648910"/>
            <a:ext cx="1311044" cy="908152"/>
          </a:xfrm>
          <a:prstGeom prst="roundRect">
            <a:avLst/>
          </a:prstGeom>
          <a:noFill/>
          <a:ln w="9525" cap="flat" cmpd="sng" algn="ctr">
            <a:solidFill>
              <a:srgbClr val="2E75B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lang="en-US" sz="1400" kern="0" dirty="0">
              <a:solidFill>
                <a:prstClr val="black"/>
              </a:solidFill>
              <a:sym typeface="Arial"/>
            </a:endParaRPr>
          </a:p>
        </p:txBody>
      </p:sp>
      <p:pic>
        <p:nvPicPr>
          <p:cNvPr id="63" name="Рисунок 62">
            <a:extLst>
              <a:ext uri="{FF2B5EF4-FFF2-40B4-BE49-F238E27FC236}">
                <a16:creationId xmlns="" xmlns:a16="http://schemas.microsoft.com/office/drawing/2014/main" id="{923D5F79-49C5-41D8-A2D3-8C5EB8AF86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biLevel thresh="75000"/>
            <a:extLst>
              <a:ext uri="{BEBA8EAE-BF5A-486C-A8C5-ECC9F3942E4B}">
                <a14:imgProps xmlns="" xmlns:a14="http://schemas.microsoft.com/office/drawing/2010/main">
                  <a14:imgLayer r:embed="rId5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795" y="5693268"/>
            <a:ext cx="819435" cy="819435"/>
          </a:xfrm>
          <a:prstGeom prst="rect">
            <a:avLst/>
          </a:prstGeom>
        </p:spPr>
      </p:pic>
      <p:sp>
        <p:nvSpPr>
          <p:cNvPr id="64" name="Скругленный прямоугольник 41">
            <a:extLst>
              <a:ext uri="{FF2B5EF4-FFF2-40B4-BE49-F238E27FC236}">
                <a16:creationId xmlns="" xmlns:a16="http://schemas.microsoft.com/office/drawing/2014/main" id="{1CE66DCC-BE8D-46F7-9FC6-ADA7D7067975}"/>
              </a:ext>
            </a:extLst>
          </p:cNvPr>
          <p:cNvSpPr/>
          <p:nvPr/>
        </p:nvSpPr>
        <p:spPr>
          <a:xfrm>
            <a:off x="2626991" y="5648910"/>
            <a:ext cx="1311044" cy="908152"/>
          </a:xfrm>
          <a:prstGeom prst="roundRect">
            <a:avLst/>
          </a:prstGeom>
          <a:noFill/>
          <a:ln w="9525" cap="flat" cmpd="sng" algn="ctr">
            <a:solidFill>
              <a:srgbClr val="2E75B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lang="en-US" sz="1400" kern="0" dirty="0">
              <a:solidFill>
                <a:prstClr val="black"/>
              </a:solidFill>
              <a:sym typeface="Arial"/>
            </a:endParaRPr>
          </a:p>
        </p:txBody>
      </p:sp>
      <p:pic>
        <p:nvPicPr>
          <p:cNvPr id="65" name="Рисунок 64">
            <a:extLst>
              <a:ext uri="{FF2B5EF4-FFF2-40B4-BE49-F238E27FC236}">
                <a16:creationId xmlns="" xmlns:a16="http://schemas.microsoft.com/office/drawing/2014/main" id="{FD635D93-25DD-4DE4-9D9E-5CCB83BCE8F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7016" y="5648909"/>
            <a:ext cx="863794" cy="863794"/>
          </a:xfrm>
          <a:prstGeom prst="rect">
            <a:avLst/>
          </a:prstGeom>
        </p:spPr>
      </p:pic>
      <p:sp>
        <p:nvSpPr>
          <p:cNvPr id="66" name="Скругленный прямоугольник 41">
            <a:extLst>
              <a:ext uri="{FF2B5EF4-FFF2-40B4-BE49-F238E27FC236}">
                <a16:creationId xmlns="" xmlns:a16="http://schemas.microsoft.com/office/drawing/2014/main" id="{4023BD02-E9E6-4360-9F60-BFCF8217257C}"/>
              </a:ext>
            </a:extLst>
          </p:cNvPr>
          <p:cNvSpPr/>
          <p:nvPr/>
        </p:nvSpPr>
        <p:spPr>
          <a:xfrm>
            <a:off x="8303391" y="5648910"/>
            <a:ext cx="1311044" cy="908152"/>
          </a:xfrm>
          <a:prstGeom prst="roundRect">
            <a:avLst/>
          </a:prstGeom>
          <a:noFill/>
          <a:ln w="9525" cap="flat" cmpd="sng" algn="ctr">
            <a:solidFill>
              <a:srgbClr val="2E75B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lang="en-US" sz="1400" kern="0" dirty="0">
              <a:solidFill>
                <a:prstClr val="black"/>
              </a:solidFill>
              <a:sym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11362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7FE5D44F-188D-4B8E-BDA2-33D7306BDDA5}"/>
              </a:ext>
            </a:extLst>
          </p:cNvPr>
          <p:cNvSpPr/>
          <p:nvPr/>
        </p:nvSpPr>
        <p:spPr>
          <a:xfrm>
            <a:off x="0" y="1"/>
            <a:ext cx="12192000" cy="702610"/>
          </a:xfrm>
          <a:prstGeom prst="rect">
            <a:avLst/>
          </a:prstGeom>
          <a:solidFill>
            <a:srgbClr val="5B9BD5">
              <a:lumMod val="75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lvl="0" algn="ctr">
              <a:defRPr/>
            </a:pPr>
            <a:r>
              <a:rPr lang="ru-RU" dirty="0">
                <a:solidFill>
                  <a:prstClr val="white"/>
                </a:solidFill>
                <a:latin typeface="Oswald" panose="02000803000000000000" pitchFamily="2" charset="-52"/>
                <a:cs typeface="Arial" panose="020B0604020202020204" pitchFamily="34" charset="0"/>
              </a:rPr>
              <a:t>МЕКТЕП ЖАСЫНА ДЕЙІНГІ БАЛАЛАРДЫҢ </a:t>
            </a:r>
            <a:r>
              <a:rPr lang="ru-RU" dirty="0" smtClean="0">
                <a:solidFill>
                  <a:prstClr val="white"/>
                </a:solidFill>
                <a:latin typeface="Oswald" panose="02000803000000000000" pitchFamily="2" charset="-52"/>
                <a:cs typeface="Arial" panose="020B0604020202020204" pitchFamily="34" charset="0"/>
              </a:rPr>
              <a:t>ПСИХОЛОГИЯЛЫҚ </a:t>
            </a:r>
            <a:r>
              <a:rPr lang="ru-RU" dirty="0">
                <a:solidFill>
                  <a:prstClr val="white"/>
                </a:solidFill>
                <a:latin typeface="Oswald" panose="02000803000000000000" pitchFamily="2" charset="-52"/>
                <a:cs typeface="Arial" panose="020B0604020202020204" pitchFamily="34" charset="0"/>
              </a:rPr>
              <a:t>ДЕНСАУЛЫҒЫ</a:t>
            </a:r>
          </a:p>
        </p:txBody>
      </p:sp>
      <p:sp>
        <p:nvSpPr>
          <p:cNvPr id="16" name="Google Shape;163;p4">
            <a:extLst>
              <a:ext uri="{FF2B5EF4-FFF2-40B4-BE49-F238E27FC236}">
                <a16:creationId xmlns="" xmlns:a16="http://schemas.microsoft.com/office/drawing/2014/main" id="{8398C356-76F0-4189-A5D3-B5858F46C519}"/>
              </a:ext>
            </a:extLst>
          </p:cNvPr>
          <p:cNvSpPr/>
          <p:nvPr/>
        </p:nvSpPr>
        <p:spPr>
          <a:xfrm>
            <a:off x="1112163" y="2152092"/>
            <a:ext cx="4085622" cy="1570873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2E75B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3D921179-D568-4676-B55B-FFD1495EE71F}"/>
              </a:ext>
            </a:extLst>
          </p:cNvPr>
          <p:cNvSpPr/>
          <p:nvPr/>
        </p:nvSpPr>
        <p:spPr>
          <a:xfrm>
            <a:off x="1037732" y="1134353"/>
            <a:ext cx="85517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dirty="0" smtClean="0">
                <a:solidFill>
                  <a:prstClr val="black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  <a:sym typeface="Arial"/>
              </a:rPr>
              <a:t>Осы мәселе төмендегідей қарастырылады</a:t>
            </a:r>
            <a:endParaRPr lang="kk-KZ" sz="1600" dirty="0">
              <a:solidFill>
                <a:prstClr val="black"/>
              </a:solidFill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  <a:sym typeface="Arial"/>
            </a:endParaRPr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="" xmlns:a16="http://schemas.microsoft.com/office/drawing/2014/main" id="{6385A832-4302-4407-A6E9-CBC006DA76B9}"/>
              </a:ext>
            </a:extLst>
          </p:cNvPr>
          <p:cNvCxnSpPr>
            <a:cxnSpLocks/>
          </p:cNvCxnSpPr>
          <p:nvPr/>
        </p:nvCxnSpPr>
        <p:spPr>
          <a:xfrm>
            <a:off x="1037732" y="942439"/>
            <a:ext cx="0" cy="765529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Google Shape;146;p4">
            <a:extLst>
              <a:ext uri="{FF2B5EF4-FFF2-40B4-BE49-F238E27FC236}">
                <a16:creationId xmlns="" xmlns:a16="http://schemas.microsoft.com/office/drawing/2014/main" id="{495BF5DA-8EF8-4B43-8BEE-6441AA6B8777}"/>
              </a:ext>
            </a:extLst>
          </p:cNvPr>
          <p:cNvSpPr/>
          <p:nvPr/>
        </p:nvSpPr>
        <p:spPr>
          <a:xfrm>
            <a:off x="1205477" y="2299505"/>
            <a:ext cx="3909449" cy="1276049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079500"/>
            <a:r>
              <a:rPr lang="kk-KZ" sz="1600" b="1" dirty="0" smtClean="0">
                <a:solidFill>
                  <a:srgbClr val="7F7F7F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  <a:sym typeface="Calibri"/>
              </a:rPr>
              <a:t>Психологиялық денсаулық критерийлері</a:t>
            </a:r>
            <a:endParaRPr lang="kk-KZ" sz="1600" dirty="0">
              <a:solidFill>
                <a:srgbClr val="7F7F7F"/>
              </a:solidFill>
              <a:latin typeface="Calibri Light" panose="020F0302020204030204" pitchFamily="34" charset="0"/>
              <a:ea typeface="Calibri"/>
              <a:cs typeface="Calibri Light" panose="020F0302020204030204" pitchFamily="34" charset="0"/>
              <a:sym typeface="Calibri"/>
            </a:endParaRPr>
          </a:p>
        </p:txBody>
      </p:sp>
      <p:sp>
        <p:nvSpPr>
          <p:cNvPr id="20" name="Google Shape;146;p4">
            <a:extLst>
              <a:ext uri="{FF2B5EF4-FFF2-40B4-BE49-F238E27FC236}">
                <a16:creationId xmlns="" xmlns:a16="http://schemas.microsoft.com/office/drawing/2014/main" id="{4066D098-150C-4AF5-A768-7E892E4E6E3A}"/>
              </a:ext>
            </a:extLst>
          </p:cNvPr>
          <p:cNvSpPr/>
          <p:nvPr/>
        </p:nvSpPr>
        <p:spPr>
          <a:xfrm>
            <a:off x="7077074" y="2299503"/>
            <a:ext cx="3909449" cy="1276049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079500"/>
            <a:r>
              <a:rPr lang="kk-KZ" sz="1600" b="1" dirty="0">
                <a:solidFill>
                  <a:srgbClr val="7F7F7F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  <a:sym typeface="Calibri"/>
              </a:rPr>
              <a:t>Психикалық денсаулықтың бұзылу себептері</a:t>
            </a:r>
            <a:endParaRPr lang="ru-RU" sz="1600" b="1" dirty="0">
              <a:solidFill>
                <a:srgbClr val="7F7F7F"/>
              </a:solidFill>
              <a:latin typeface="Calibri Light" panose="020F0302020204030204" pitchFamily="34" charset="0"/>
              <a:ea typeface="Calibri"/>
              <a:cs typeface="Calibri Light" panose="020F0302020204030204" pitchFamily="34" charset="0"/>
              <a:sym typeface="Calibri"/>
            </a:endParaRPr>
          </a:p>
        </p:txBody>
      </p:sp>
      <p:sp>
        <p:nvSpPr>
          <p:cNvPr id="21" name="Google Shape;146;p4">
            <a:extLst>
              <a:ext uri="{FF2B5EF4-FFF2-40B4-BE49-F238E27FC236}">
                <a16:creationId xmlns="" xmlns:a16="http://schemas.microsoft.com/office/drawing/2014/main" id="{FADE7D57-D166-406B-B2B1-0AD8A641377E}"/>
              </a:ext>
            </a:extLst>
          </p:cNvPr>
          <p:cNvSpPr/>
          <p:nvPr/>
        </p:nvSpPr>
        <p:spPr>
          <a:xfrm>
            <a:off x="1205477" y="4586179"/>
            <a:ext cx="3909449" cy="1276049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079500"/>
            <a:r>
              <a:rPr lang="kk-KZ" sz="1600" b="1" dirty="0" smtClean="0">
                <a:solidFill>
                  <a:srgbClr val="7F7F7F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  <a:sym typeface="Calibri"/>
              </a:rPr>
              <a:t>Баланың психологиялық қауіпсіздігіне төнетін қауіп-қатердің сыртқы және ішкі факторлары</a:t>
            </a:r>
            <a:endParaRPr lang="kk-KZ" sz="1600" b="1" dirty="0">
              <a:solidFill>
                <a:srgbClr val="7F7F7F"/>
              </a:solidFill>
              <a:latin typeface="Calibri Light" panose="020F0302020204030204" pitchFamily="34" charset="0"/>
              <a:ea typeface="Calibri"/>
              <a:cs typeface="Calibri Light" panose="020F0302020204030204" pitchFamily="34" charset="0"/>
              <a:sym typeface="Calibri"/>
            </a:endParaRPr>
          </a:p>
        </p:txBody>
      </p:sp>
      <p:sp>
        <p:nvSpPr>
          <p:cNvPr id="22" name="Google Shape;146;p4">
            <a:extLst>
              <a:ext uri="{FF2B5EF4-FFF2-40B4-BE49-F238E27FC236}">
                <a16:creationId xmlns="" xmlns:a16="http://schemas.microsoft.com/office/drawing/2014/main" id="{FB70DF81-0783-4867-83AF-52912835C386}"/>
              </a:ext>
            </a:extLst>
          </p:cNvPr>
          <p:cNvSpPr/>
          <p:nvPr/>
        </p:nvSpPr>
        <p:spPr>
          <a:xfrm>
            <a:off x="7077074" y="4639945"/>
            <a:ext cx="3909449" cy="1276049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079500"/>
            <a:r>
              <a:rPr lang="kk-KZ" sz="1600" b="1" dirty="0" smtClean="0">
                <a:solidFill>
                  <a:srgbClr val="7F7F7F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  <a:sym typeface="Calibri"/>
              </a:rPr>
              <a:t>Денсаулықтың қалыпты психоәлеуметтік даму шарттары</a:t>
            </a:r>
            <a:endParaRPr lang="kk-KZ" sz="1600" b="1" dirty="0">
              <a:solidFill>
                <a:srgbClr val="7F7F7F"/>
              </a:solidFill>
              <a:latin typeface="Calibri Light" panose="020F0302020204030204" pitchFamily="34" charset="0"/>
              <a:ea typeface="Calibri"/>
              <a:cs typeface="Calibri Light" panose="020F0302020204030204" pitchFamily="34" charset="0"/>
              <a:sym typeface="Calibri"/>
            </a:endParaRPr>
          </a:p>
        </p:txBody>
      </p:sp>
      <p:sp>
        <p:nvSpPr>
          <p:cNvPr id="23" name="Google Shape;163;p4">
            <a:extLst>
              <a:ext uri="{FF2B5EF4-FFF2-40B4-BE49-F238E27FC236}">
                <a16:creationId xmlns="" xmlns:a16="http://schemas.microsoft.com/office/drawing/2014/main" id="{B1147299-8556-4BDA-8C69-70BF39B204B6}"/>
              </a:ext>
            </a:extLst>
          </p:cNvPr>
          <p:cNvSpPr/>
          <p:nvPr/>
        </p:nvSpPr>
        <p:spPr>
          <a:xfrm>
            <a:off x="6988987" y="2145795"/>
            <a:ext cx="4085622" cy="1570873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2E75B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163;p4">
            <a:extLst>
              <a:ext uri="{FF2B5EF4-FFF2-40B4-BE49-F238E27FC236}">
                <a16:creationId xmlns="" xmlns:a16="http://schemas.microsoft.com/office/drawing/2014/main" id="{321DCAB4-8BB8-4EA2-8411-8A443F1ED025}"/>
              </a:ext>
            </a:extLst>
          </p:cNvPr>
          <p:cNvSpPr/>
          <p:nvPr/>
        </p:nvSpPr>
        <p:spPr>
          <a:xfrm>
            <a:off x="1112163" y="4449911"/>
            <a:ext cx="4085622" cy="1570873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2E75B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163;p4">
            <a:extLst>
              <a:ext uri="{FF2B5EF4-FFF2-40B4-BE49-F238E27FC236}">
                <a16:creationId xmlns="" xmlns:a16="http://schemas.microsoft.com/office/drawing/2014/main" id="{84E3BA18-A636-4280-A66C-74809E09B6A9}"/>
              </a:ext>
            </a:extLst>
          </p:cNvPr>
          <p:cNvSpPr/>
          <p:nvPr/>
        </p:nvSpPr>
        <p:spPr>
          <a:xfrm>
            <a:off x="6988987" y="4492532"/>
            <a:ext cx="4085622" cy="1570873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2E75B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6" name="Рисунок 25">
            <a:extLst>
              <a:ext uri="{FF2B5EF4-FFF2-40B4-BE49-F238E27FC236}">
                <a16:creationId xmlns="" xmlns:a16="http://schemas.microsoft.com/office/drawing/2014/main" id="{D05173A5-68EC-4F2C-ACA9-37FF1C654D7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1276" y="2577881"/>
            <a:ext cx="594497" cy="647735"/>
          </a:xfrm>
          <a:prstGeom prst="rect">
            <a:avLst/>
          </a:prstGeom>
        </p:spPr>
      </p:pic>
      <p:pic>
        <p:nvPicPr>
          <p:cNvPr id="27" name="Рисунок 26">
            <a:extLst>
              <a:ext uri="{FF2B5EF4-FFF2-40B4-BE49-F238E27FC236}">
                <a16:creationId xmlns="" xmlns:a16="http://schemas.microsoft.com/office/drawing/2014/main" id="{4C237AED-60D7-49E2-93B3-15B08047084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biLevel thresh="75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307" y="2583395"/>
            <a:ext cx="641934" cy="641934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="" xmlns:a16="http://schemas.microsoft.com/office/drawing/2014/main" id="{D66374C9-C809-4F81-8DD6-F7D0C335487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1276" y="4823477"/>
            <a:ext cx="712522" cy="712522"/>
          </a:xfrm>
          <a:prstGeom prst="rect">
            <a:avLst/>
          </a:prstGeom>
        </p:spPr>
      </p:pic>
      <p:pic>
        <p:nvPicPr>
          <p:cNvPr id="30" name="Рисунок 29">
            <a:extLst>
              <a:ext uri="{FF2B5EF4-FFF2-40B4-BE49-F238E27FC236}">
                <a16:creationId xmlns="" xmlns:a16="http://schemas.microsoft.com/office/drawing/2014/main" id="{92E8AF1D-755F-4B98-B9A5-28634D4C3BD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307" y="4913443"/>
            <a:ext cx="624654" cy="62152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65292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930890" y="2753014"/>
            <a:ext cx="64314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swald" pitchFamily="2" charset="-52"/>
                <a:ea typeface="+mn-ea"/>
                <a:cs typeface="+mn-cs"/>
              </a:rPr>
              <a:t>       НАЗАРЛАРЫҢЫЗҒА РАХМЕТ!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70661568-13E0-4E39-A70E-50DD2E4125B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backgroundRemoval t="2963" b="90000" l="3000" r="94600">
                        <a14:foregroundMark x1="11000" y1="49352" x2="22100" y2="47593"/>
                        <a14:foregroundMark x1="17200" y1="58519" x2="25600" y2="55093"/>
                        <a14:foregroundMark x1="20200" y1="70278" x2="27700" y2="61481"/>
                        <a14:foregroundMark x1="47700" y1="6389" x2="49900" y2="16481"/>
                        <a14:foregroundMark x1="60400" y1="8519" x2="58700" y2="14167"/>
                        <a14:backgroundMark x1="32900" y1="48796" x2="33100" y2="4972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561" y="1932797"/>
            <a:ext cx="2147223" cy="2319001"/>
          </a:xfrm>
          <a:prstGeom prst="rect">
            <a:avLst/>
          </a:prstGeom>
        </p:spPr>
      </p:pic>
      <p:sp>
        <p:nvSpPr>
          <p:cNvPr id="4" name="Скругленный прямоугольник 3">
            <a:extLst>
              <a:ext uri="{FF2B5EF4-FFF2-40B4-BE49-F238E27FC236}">
                <a16:creationId xmlns="" xmlns:a16="http://schemas.microsoft.com/office/drawing/2014/main" id="{482CD078-7D29-43FC-92E6-6B6286E87E2A}"/>
              </a:ext>
            </a:extLst>
          </p:cNvPr>
          <p:cNvSpPr/>
          <p:nvPr/>
        </p:nvSpPr>
        <p:spPr>
          <a:xfrm>
            <a:off x="821376" y="1811349"/>
            <a:ext cx="2661314" cy="2561896"/>
          </a:xfrm>
          <a:prstGeom prst="round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47809600"/>
      </p:ext>
    </p:extLst>
  </p:cSld>
  <p:clrMapOvr>
    <a:masterClrMapping/>
  </p:clrMapOvr>
</p:sld>
</file>

<file path=ppt/theme/theme1.xml><?xml version="1.0" encoding="utf-8"?>
<a:theme xmlns:a="http://schemas.openxmlformats.org/drawingml/2006/main" name="8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5559</TotalTime>
  <Words>263</Words>
  <Application>Microsoft Office PowerPoint</Application>
  <PresentationFormat>Произвольный</PresentationFormat>
  <Paragraphs>38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8_Тема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Методист</cp:lastModifiedBy>
  <cp:revision>1018</cp:revision>
  <dcterms:created xsi:type="dcterms:W3CDTF">2018-02-08T04:10:25Z</dcterms:created>
  <dcterms:modified xsi:type="dcterms:W3CDTF">2025-03-06T04:30:55Z</dcterms:modified>
</cp:coreProperties>
</file>